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69" r:id="rId4"/>
    <p:sldId id="268" r:id="rId5"/>
    <p:sldId id="270" r:id="rId6"/>
    <p:sldId id="263" r:id="rId7"/>
    <p:sldId id="271" r:id="rId8"/>
    <p:sldId id="264" r:id="rId9"/>
    <p:sldId id="265" r:id="rId10"/>
    <p:sldId id="27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BFE9-D562-4CE8-B98F-9BB3554C5B35}" type="datetimeFigureOut">
              <a:rPr lang="en-US" smtClean="0"/>
              <a:t>11/01/2016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9119F-2FC7-4ECA-875A-ECB306A12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93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68825" cy="3427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CA61-B8FA-4744-9FCA-F5255609F83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333375"/>
            <a:ext cx="8061325" cy="4319588"/>
          </a:xfrm>
          <a:ln/>
        </p:spPr>
        <p:txBody>
          <a:bodyPr anchor="t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3106738" cy="476250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9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20CAC-458F-4E9A-A9AF-36144AE2FAD2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5780-66A2-4731-B274-157296DCD5C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1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5189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5189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A717B-0736-465B-81DD-2AAA796B34D5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29757-6404-4E8B-BED3-4FAD2AFF3A7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36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57AC0-4921-4457-83A5-381762B2C905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1EBDB1DC-F71B-419C-AB01-C653DE05659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328282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3019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0E643-B719-484D-9238-1A4B64E84F78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6C12ECA8-F08E-4594-BFA9-0140D5457A4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812042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48D34-DC7A-4800-84D0-BAD623DF8956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C6B993BF-13CF-44C7-A53D-D29CDB676A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718366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5958-CEB7-4105-8664-C4F267D0FBB8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33F3DEA8-060A-489E-9128-1AA98E6F8F8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68871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F5F87-EEC2-41E9-BC44-BE7F72964F7A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EF7381E8-F326-4129-821C-52D0524ED58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15643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A1DE0-73EC-4E7A-A228-CE0AB9D36022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400792D5-C5B7-427D-AC84-4B6EF030BA9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93362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D0A6F-CA53-4A95-B57E-0BF2FCCCE53F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BA3AE6B4-BB7F-40D2-9350-B274672D42B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0157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E081E-5822-4FD6-B1DE-6728053A1286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E8805-3743-44CA-8769-1A66E03C98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8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CEA02-0950-43E5-8395-E2BF2838C6C2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A5C13521-B462-4730-9FB8-84ED62979D0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90088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FCD5-E5A9-4605-BE99-2712F3A22C7B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CCE07DEF-D773-4729-8A0B-9ACD216A839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13952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71B27-C236-4B2B-913E-DD042A2CBE08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23702A03-A87D-4633-9834-51768BF4B8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43182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0049E-03A5-4DF4-A320-6BE957A131A0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9F0F7-DA14-4D92-89E7-A97A7FAD7E7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47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037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037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4F90F-A41D-43CD-819E-9FBC5AE17333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0B5B6-6F40-4859-8C86-E82E03DE449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76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EA712-3B4D-4896-9981-814E2EA8B641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F7920-6437-4A06-96CE-E4771BA20F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18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A0F08-7E39-47E5-AB80-FE68BE8060CD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8684-E7C3-48E5-80D7-A7944E06F4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1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7792C-EEF3-4C9E-9465-EF6BAE0E3E2B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BDE72-1537-44F8-A2C4-63A45BEEF12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47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F18FA-A25B-41FC-9DA3-ED3314935263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86650-A4E4-43EE-9DBF-0D7ECD2980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38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63365-835B-4E4A-A8DA-F21F7372E610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5B71A-DAC4-4570-B363-4EA6679C2D2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6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B6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4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03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055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DDDFFD0-2622-454F-8A99-7B6615F36CFA}" type="datetime1">
              <a:rPr lang="en-US">
                <a:solidFill>
                  <a:srgbClr val="FFFFFF"/>
                </a:solidFill>
              </a:rPr>
              <a:pPr>
                <a:defRPr/>
              </a:pPr>
              <a:t>11/01/2016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7379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6055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D3235B01-0184-4ECF-8699-EB774F070A9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96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BC2B9"/>
        </a:buClr>
        <a:buFont typeface="Wingdings" pitchFamily="2" charset="2"/>
        <a:buChar char="§"/>
        <a:defRPr sz="25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21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9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PT_inside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-3175" y="6515100"/>
            <a:ext cx="9147175" cy="3476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6055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67F11689-BD08-4ED8-9227-1468457688E1}" type="datetime8">
              <a:rPr lang="en-US" smtClean="0">
                <a:solidFill>
                  <a:srgbClr val="FFFFFF"/>
                </a:solidFill>
              </a:rPr>
              <a:pPr>
                <a:defRPr/>
              </a:pPr>
              <a:t>11/01/2016 10:42 AM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055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6055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 www.arm.com.ng / </a:t>
            </a:r>
            <a:fld id="{438096CB-2483-47CD-91AE-6F73249302D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9" name="Picture 8" descr="ARM Pensions CMYK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854696" y="140208"/>
            <a:ext cx="1060704" cy="48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5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hf sldNum="0" hd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3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21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Verdana" pitchFamily="34" charset="0"/>
        <a:buChar char="-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RM Pensions CMYK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89148" y="2534253"/>
            <a:ext cx="2965704" cy="136245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AC9DBA7C-F211-45A7-851F-35E39DB5668C}" type="slidenum">
              <a:rPr lang="en-GB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GB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PPT_proposalcover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86" y="0"/>
            <a:ext cx="9144000" cy="6858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28596" y="2786058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8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Baskerville" panose="02020502060306020303" pitchFamily="18" charset="0"/>
              </a:rPr>
              <a:t>NAVISION CATEGORIZATION</a:t>
            </a:r>
            <a:endParaRPr lang="en-US" sz="2800" b="1" dirty="0">
              <a:solidFill>
                <a:srgbClr val="000000"/>
              </a:solidFill>
              <a:latin typeface="Baskerville" panose="02020502060306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Observation</a:t>
            </a:r>
            <a:endParaRPr lang="en-US" b="1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/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300" b="1" dirty="0" smtClean="0"/>
              <a:t>CATEGORIZATION</a:t>
            </a:r>
            <a:r>
              <a:rPr lang="en-US" sz="2300" dirty="0"/>
              <a:t>	</a:t>
            </a:r>
            <a:r>
              <a:rPr lang="en-US" sz="2300" b="1" dirty="0"/>
              <a:t>  </a:t>
            </a:r>
            <a:r>
              <a:rPr lang="en-US" sz="2300" b="1" dirty="0"/>
              <a:t>	</a:t>
            </a:r>
            <a:r>
              <a:rPr lang="en-US" sz="2300" b="1" dirty="0" smtClean="0"/>
              <a:t>DEFINITION</a:t>
            </a:r>
            <a:endParaRPr lang="en-US" sz="2300" dirty="0"/>
          </a:p>
          <a:p>
            <a:pPr marL="0" indent="0">
              <a:buNone/>
            </a:pPr>
            <a:r>
              <a:rPr lang="en-US" sz="2000" dirty="0" smtClean="0"/>
              <a:t>Appreciation</a:t>
            </a:r>
            <a:r>
              <a:rPr lang="en-US" sz="2000" dirty="0"/>
              <a:t>	 </a:t>
            </a:r>
            <a:r>
              <a:rPr lang="en-US" sz="2000" dirty="0" smtClean="0"/>
              <a:t>			Quality </a:t>
            </a:r>
            <a:r>
              <a:rPr lang="en-US" sz="2000" dirty="0"/>
              <a:t>service or meeting/surpassing </a:t>
            </a:r>
            <a:r>
              <a:rPr lang="en-US" sz="2000" dirty="0" smtClean="0"/>
              <a:t>					expectations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22687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rlv.zcache.com/a_job_worth_doing_is_worth_doing_right_motivationa_double_sided_star_ceramic_christmas_ornament-r7dbd18c726084623b0a4694b61578a39_x7s2g_8byvr_3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009730"/>
            <a:ext cx="4572000" cy="447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946268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u="sng" dirty="0">
                <a:latin typeface="Baskerville" panose="02020502060306020303" pitchFamily="18" charset="0"/>
              </a:rPr>
              <a:t>INTERACTION CATEGORIES ON </a:t>
            </a:r>
            <a:r>
              <a:rPr lang="en-US" sz="2400" b="1" u="sng" dirty="0" smtClean="0">
                <a:latin typeface="Baskerville" panose="02020502060306020303" pitchFamily="18" charset="0"/>
              </a:rPr>
              <a:t>NAVISION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>
                <a:latin typeface="Baskerville" panose="02020502060306020303" pitchFamily="18" charset="0"/>
              </a:rPr>
              <a:t>Request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>
                <a:latin typeface="Baskerville" panose="02020502060306020303" pitchFamily="18" charset="0"/>
              </a:rPr>
              <a:t>Enquiry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>
                <a:latin typeface="Baskerville" panose="02020502060306020303" pitchFamily="18" charset="0"/>
              </a:rPr>
              <a:t>Complaint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dirty="0">
                <a:latin typeface="Baskerville" panose="02020502060306020303" pitchFamily="18" charset="0"/>
              </a:rPr>
              <a:t>Observation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907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Request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706578"/>
              </p:ext>
            </p:extLst>
          </p:nvPr>
        </p:nvGraphicFramePr>
        <p:xfrm>
          <a:off x="228600" y="914400"/>
          <a:ext cx="8763000" cy="541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0111"/>
                <a:gridCol w="5192889"/>
              </a:tblGrid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u="none" strike="noStrike" dirty="0" smtClean="0">
                          <a:effectLst/>
                        </a:rPr>
                        <a:t> CATEGORIZATION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 DEFINITION</a:t>
                      </a:r>
                      <a:endParaRPr lang="en-US" sz="1800" b="1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Access </a:t>
                      </a:r>
                      <a:r>
                        <a:rPr lang="en-US" sz="1800" u="none" strike="noStrike" dirty="0">
                          <a:effectLst/>
                        </a:rPr>
                        <a:t>to Loan facility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Requests </a:t>
                      </a:r>
                      <a:r>
                        <a:rPr lang="en-US" sz="1800" u="none" strike="noStrike" dirty="0">
                          <a:effectLst/>
                        </a:rPr>
                        <a:t>for all kinds of loan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Account </a:t>
                      </a:r>
                      <a:r>
                        <a:rPr lang="en-US" sz="1800" u="none" strike="noStrike" dirty="0">
                          <a:effectLst/>
                        </a:rPr>
                        <a:t>Balance Confirmation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Account </a:t>
                      </a:r>
                      <a:r>
                        <a:rPr lang="en-US" sz="1800" u="none" strike="noStrike" dirty="0">
                          <a:effectLst/>
                        </a:rPr>
                        <a:t>balance requests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66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AVC </a:t>
                      </a:r>
                      <a:r>
                        <a:rPr lang="en-US" sz="1800" u="none" strike="noStrike" dirty="0">
                          <a:effectLst/>
                        </a:rPr>
                        <a:t>- Submission of Withdrawal Documents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Receipt </a:t>
                      </a:r>
                      <a:r>
                        <a:rPr lang="en-US" sz="1800" u="none" strike="noStrike" dirty="0">
                          <a:effectLst/>
                        </a:rPr>
                        <a:t>of AVC documents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AVC </a:t>
                      </a:r>
                      <a:r>
                        <a:rPr lang="en-US" sz="1800" u="none" strike="noStrike" dirty="0">
                          <a:effectLst/>
                        </a:rPr>
                        <a:t>Enquiry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AVC </a:t>
                      </a:r>
                      <a:r>
                        <a:rPr lang="en-US" sz="1800" u="none" strike="noStrike" dirty="0">
                          <a:effectLst/>
                        </a:rPr>
                        <a:t>Sign up, withdrawal process, tax applications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Bank </a:t>
                      </a:r>
                      <a:r>
                        <a:rPr lang="en-US" sz="1800" u="none" strike="noStrike" dirty="0">
                          <a:effectLst/>
                        </a:rPr>
                        <a:t>Account Update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Change </a:t>
                      </a:r>
                      <a:r>
                        <a:rPr lang="en-US" sz="1800" u="none" strike="noStrike" dirty="0">
                          <a:effectLst/>
                        </a:rPr>
                        <a:t>of bank details for benefit payments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Biometric </a:t>
                      </a:r>
                      <a:r>
                        <a:rPr lang="en-US" sz="1800" u="none" strike="noStrike" dirty="0">
                          <a:effectLst/>
                        </a:rPr>
                        <a:t>Capture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Validating </a:t>
                      </a:r>
                      <a:r>
                        <a:rPr lang="en-US" sz="1800" u="none" strike="noStrike" dirty="0">
                          <a:effectLst/>
                        </a:rPr>
                        <a:t>of client's biometrics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07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Certificate </a:t>
                      </a:r>
                      <a:r>
                        <a:rPr lang="en-US" sz="1800" u="none" strike="noStrike" dirty="0">
                          <a:effectLst/>
                        </a:rPr>
                        <a:t>of Membership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Requests </a:t>
                      </a:r>
                      <a:r>
                        <a:rPr lang="en-US" sz="1800" u="none" strike="noStrike" dirty="0">
                          <a:effectLst/>
                        </a:rPr>
                        <a:t>for Certificates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00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Email </a:t>
                      </a:r>
                      <a:r>
                        <a:rPr lang="en-US" sz="1800" u="none" strike="noStrike" dirty="0">
                          <a:effectLst/>
                        </a:rPr>
                        <a:t>- Explanation on email received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Detailed </a:t>
                      </a:r>
                      <a:r>
                        <a:rPr lang="en-US" sz="1800" u="none" strike="noStrike" dirty="0">
                          <a:effectLst/>
                        </a:rPr>
                        <a:t>information on the email received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24167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Request Cont’d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357717"/>
              </p:ext>
            </p:extLst>
          </p:nvPr>
        </p:nvGraphicFramePr>
        <p:xfrm>
          <a:off x="304800" y="990600"/>
          <a:ext cx="8686800" cy="5333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7669"/>
                <a:gridCol w="5149131"/>
              </a:tblGrid>
              <a:tr h="55292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CATEGORIZATION 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 DEFINITION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2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Employer Code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Clients requests for employer code for remittance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2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Expression of interest for Transfer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Transfer of RSAs to and fro PFA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236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Investment Advice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Clients requests on investments of funds or </a:t>
                      </a:r>
                      <a:r>
                        <a:rPr lang="en-US" sz="1800" kern="1200" dirty="0" smtClean="0">
                          <a:effectLst/>
                        </a:rPr>
                        <a:t>enquiries</a:t>
                      </a:r>
                    </a:p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</a:rPr>
                        <a:t> </a:t>
                      </a:r>
                      <a:r>
                        <a:rPr lang="en-US" sz="1800" kern="1200" dirty="0">
                          <a:effectLst/>
                        </a:rPr>
                        <a:t>on investment to subscribe to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2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KYC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Enquiries and submission of KYC forms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2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Monthly Pension Payment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Clients requests/complaints on monthly pension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236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NSITF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Submission of documents, enquiries on </a:t>
                      </a:r>
                      <a:r>
                        <a:rPr lang="en-US" sz="1800" kern="1200" dirty="0" smtClean="0">
                          <a:effectLst/>
                        </a:rPr>
                        <a:t>transfer</a:t>
                      </a:r>
                    </a:p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effectLst/>
                        </a:rPr>
                        <a:t>requirements</a:t>
                      </a:r>
                      <a:r>
                        <a:rPr lang="en-US" sz="1800" kern="1200" dirty="0">
                          <a:effectLst/>
                        </a:rPr>
                        <a:t>, status of transfer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92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Office Location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Clients request for specified office location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92861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Request </a:t>
            </a:r>
            <a:r>
              <a:rPr lang="en-US" b="1" dirty="0"/>
              <a:t>Cont’d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83979"/>
              </p:ext>
            </p:extLst>
          </p:nvPr>
        </p:nvGraphicFramePr>
        <p:xfrm>
          <a:off x="228600" y="838204"/>
          <a:ext cx="8763000" cy="5486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2800"/>
                <a:gridCol w="5410200"/>
              </a:tblGrid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u="none" strike="noStrike" dirty="0" smtClean="0">
                          <a:effectLst/>
                        </a:rPr>
                        <a:t> CATEGORIZATION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 DEFINITION</a:t>
                      </a:r>
                      <a:endParaRPr lang="en-US" sz="1800" b="1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998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Period </a:t>
                      </a:r>
                      <a:r>
                        <a:rPr lang="en-US" sz="1800" u="none" strike="noStrike" dirty="0">
                          <a:effectLst/>
                        </a:rPr>
                        <a:t>of last remittance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Clients </a:t>
                      </a:r>
                      <a:r>
                        <a:rPr lang="en-US" sz="1800" u="none" strike="noStrike" dirty="0">
                          <a:effectLst/>
                        </a:rPr>
                        <a:t>request for last time remittance took place on their RSA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PFA </a:t>
                      </a:r>
                      <a:r>
                        <a:rPr lang="en-US" sz="1800" u="none" strike="noStrike" dirty="0">
                          <a:effectLst/>
                        </a:rPr>
                        <a:t>confirmation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Clients</a:t>
                      </a:r>
                      <a:r>
                        <a:rPr lang="en-US" sz="1800" u="none" strike="noStrike" dirty="0">
                          <a:effectLst/>
                        </a:rPr>
                        <a:t>' request to verify the PFA Name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Remittance </a:t>
                      </a:r>
                      <a:r>
                        <a:rPr lang="en-US" sz="1800" u="none" strike="noStrike" dirty="0">
                          <a:effectLst/>
                        </a:rPr>
                        <a:t>/ Contribution Process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Request </a:t>
                      </a:r>
                      <a:r>
                        <a:rPr lang="en-US" sz="1800" u="none" strike="noStrike" dirty="0">
                          <a:effectLst/>
                        </a:rPr>
                        <a:t>for ARM Pensions account and custodian details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RSA </a:t>
                      </a:r>
                      <a:r>
                        <a:rPr lang="en-US" sz="1800" u="none" strike="noStrike" dirty="0">
                          <a:effectLst/>
                        </a:rPr>
                        <a:t>Pin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RSA </a:t>
                      </a:r>
                      <a:r>
                        <a:rPr lang="en-US" sz="1800" u="none" strike="noStrike" dirty="0">
                          <a:effectLst/>
                        </a:rPr>
                        <a:t>PIN request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Statement </a:t>
                      </a:r>
                      <a:r>
                        <a:rPr lang="en-US" sz="1800" u="none" strike="noStrike" dirty="0">
                          <a:effectLst/>
                        </a:rPr>
                        <a:t>of Account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Request </a:t>
                      </a:r>
                      <a:r>
                        <a:rPr lang="en-US" sz="1800" u="none" strike="noStrike" dirty="0">
                          <a:effectLst/>
                        </a:rPr>
                        <a:t>for statements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998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Withdrawal </a:t>
                      </a:r>
                      <a:r>
                        <a:rPr lang="en-US" sz="1800" u="none" strike="noStrike" dirty="0">
                          <a:effectLst/>
                        </a:rPr>
                        <a:t>from RSA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Refund </a:t>
                      </a:r>
                      <a:r>
                        <a:rPr lang="en-US" sz="1800" u="none" strike="noStrike" dirty="0">
                          <a:effectLst/>
                        </a:rPr>
                        <a:t>to </a:t>
                      </a:r>
                      <a:r>
                        <a:rPr lang="en-US" sz="1800" u="none" strike="noStrike" dirty="0" smtClean="0">
                          <a:effectLst/>
                        </a:rPr>
                        <a:t>PenCom</a:t>
                      </a:r>
                      <a:r>
                        <a:rPr lang="en-US" sz="1800" u="none" strike="noStrike" dirty="0">
                          <a:effectLst/>
                        </a:rPr>
                        <a:t>, withdrawal of excess remittance by employer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Update </a:t>
                      </a:r>
                      <a:r>
                        <a:rPr lang="en-US" sz="1800" u="none" strike="noStrike" dirty="0">
                          <a:effectLst/>
                        </a:rPr>
                        <a:t>- Client Next of Kin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Change </a:t>
                      </a:r>
                      <a:r>
                        <a:rPr lang="en-US" sz="1800" u="none" strike="noStrike" dirty="0">
                          <a:effectLst/>
                        </a:rPr>
                        <a:t>or correction of Client's Next of Kin details.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9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</a:rPr>
                        <a:t> Update </a:t>
                      </a:r>
                      <a:r>
                        <a:rPr lang="en-US" sz="1800" u="none" strike="noStrike" dirty="0">
                          <a:effectLst/>
                        </a:rPr>
                        <a:t>- Client Email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 Change</a:t>
                      </a:r>
                      <a:r>
                        <a:rPr lang="en-US" sz="1800" u="none" strike="noStrike" dirty="0">
                          <a:effectLst/>
                        </a:rPr>
                        <a:t>, addition or correction of Client's E-mail address.</a:t>
                      </a:r>
                      <a:endParaRPr lang="en-US" sz="18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875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Request Cont’d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60087"/>
              </p:ext>
            </p:extLst>
          </p:nvPr>
        </p:nvGraphicFramePr>
        <p:xfrm>
          <a:off x="304800" y="990602"/>
          <a:ext cx="8610600" cy="5334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9533"/>
                <a:gridCol w="5341067"/>
              </a:tblGrid>
              <a:tr h="540563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CATEGORIZATION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 DEFINITION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88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Update - Client Address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Change or correction of residential or correspondence addresses.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543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Update - Client Employment Details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Change or correction of employment details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88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Update - Client Staff ID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Change or correction of Client's employment/Staff Identity  number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563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Update - Client Name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Change or correction of Client's name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563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Update - Client DOB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Change or correction of Client's date of birth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563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Update - Client Title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Change or correction of Client's Title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563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Update - Client Gender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Change or correction of Client's gender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881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Update - Client Mobile Number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Change, addition or correction of Client's mobile </a:t>
                      </a:r>
                      <a:r>
                        <a:rPr lang="en-US" sz="1800" kern="1200" dirty="0" smtClean="0">
                          <a:effectLst/>
                        </a:rPr>
                        <a:t>number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03653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Complaint</a:t>
            </a:r>
            <a:endParaRPr lang="en-US" sz="28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703202"/>
              </p:ext>
            </p:extLst>
          </p:nvPr>
        </p:nvGraphicFramePr>
        <p:xfrm>
          <a:off x="457199" y="838200"/>
          <a:ext cx="8305801" cy="556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9400"/>
                <a:gridCol w="5486401"/>
              </a:tblGrid>
              <a:tr h="5484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u="none" strike="noStrike" dirty="0" smtClean="0">
                          <a:effectLst/>
                        </a:rPr>
                        <a:t> CATEGORIZATION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 DEFINITION</a:t>
                      </a:r>
                      <a:endParaRPr lang="en-US" sz="1800" b="1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Irregular </a:t>
                      </a:r>
                      <a:r>
                        <a:rPr lang="en-US" sz="1600" u="none" strike="noStrike" dirty="0">
                          <a:effectLst/>
                        </a:rPr>
                        <a:t>Contribution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Omitted </a:t>
                      </a:r>
                      <a:r>
                        <a:rPr lang="en-US" sz="1600" u="none" strike="noStrike" dirty="0">
                          <a:effectLst/>
                        </a:rPr>
                        <a:t>contributions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Login </a:t>
                      </a:r>
                      <a:r>
                        <a:rPr lang="en-US" sz="1600" u="none" strike="noStrike" dirty="0">
                          <a:effectLst/>
                        </a:rPr>
                        <a:t>Issues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Non </a:t>
                      </a:r>
                      <a:r>
                        <a:rPr lang="en-US" sz="1600" u="none" strike="noStrike" dirty="0">
                          <a:effectLst/>
                        </a:rPr>
                        <a:t>receipt of activation code, Invalid login details, </a:t>
                      </a:r>
                      <a:r>
                        <a:rPr lang="en-US" sz="1600" u="none" strike="noStrike" dirty="0" smtClean="0">
                          <a:effectLst/>
                        </a:rPr>
                        <a:t>denied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access,   username </a:t>
                      </a:r>
                      <a:r>
                        <a:rPr lang="en-US" sz="1600" u="none" strike="noStrike" dirty="0">
                          <a:effectLst/>
                        </a:rPr>
                        <a:t>retrieval, password reset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Remittance </a:t>
                      </a:r>
                      <a:r>
                        <a:rPr lang="en-US" sz="1600" u="none" strike="noStrike" dirty="0">
                          <a:effectLst/>
                        </a:rPr>
                        <a:t>Issues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Under </a:t>
                      </a:r>
                      <a:r>
                        <a:rPr lang="en-US" sz="1600" u="none" strike="noStrike" dirty="0">
                          <a:effectLst/>
                        </a:rPr>
                        <a:t>remittance, over remittance, omitted contributions, partial funding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Remittance </a:t>
                      </a:r>
                      <a:r>
                        <a:rPr lang="en-US" sz="1600" u="none" strike="noStrike" dirty="0">
                          <a:effectLst/>
                        </a:rPr>
                        <a:t>Status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Confirmation </a:t>
                      </a:r>
                      <a:r>
                        <a:rPr lang="en-US" sz="1600" u="none" strike="noStrike" dirty="0">
                          <a:effectLst/>
                        </a:rPr>
                        <a:t>of remittances by employer(s)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SMS </a:t>
                      </a:r>
                      <a:r>
                        <a:rPr lang="en-US" sz="1600" u="none" strike="noStrike" dirty="0">
                          <a:effectLst/>
                        </a:rPr>
                        <a:t>not received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Non </a:t>
                      </a:r>
                      <a:r>
                        <a:rPr lang="en-US" sz="1600" u="none" strike="noStrike" dirty="0">
                          <a:effectLst/>
                        </a:rPr>
                        <a:t>receipt of a notification for a transaction (either due to wrong mobile number or network issues)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Statement </a:t>
                      </a:r>
                      <a:r>
                        <a:rPr lang="en-US" sz="1600" u="none" strike="noStrike" dirty="0">
                          <a:effectLst/>
                        </a:rPr>
                        <a:t>not received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Non </a:t>
                      </a:r>
                      <a:r>
                        <a:rPr lang="en-US" sz="1600" u="none" strike="noStrike" dirty="0">
                          <a:effectLst/>
                        </a:rPr>
                        <a:t>receipt of quarterly statements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Transfer </a:t>
                      </a:r>
                      <a:r>
                        <a:rPr lang="en-US" sz="1600" u="none" strike="noStrike" dirty="0">
                          <a:effectLst/>
                        </a:rPr>
                        <a:t>- Inter PFA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Issues </a:t>
                      </a:r>
                      <a:r>
                        <a:rPr lang="en-US" sz="1600" u="none" strike="noStrike" dirty="0">
                          <a:effectLst/>
                        </a:rPr>
                        <a:t>on retrieval  of contributions wrongly remitted to other PFAs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2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Zero/Unfunded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Account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Complaints </a:t>
                      </a:r>
                      <a:r>
                        <a:rPr lang="en-US" sz="1600" u="none" strike="noStrike" dirty="0">
                          <a:effectLst/>
                        </a:rPr>
                        <a:t>on non remittance of contributions by employer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09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SMS </a:t>
                      </a:r>
                      <a:r>
                        <a:rPr lang="en-US" sz="1600" u="none" strike="noStrike" dirty="0">
                          <a:effectLst/>
                        </a:rPr>
                        <a:t>to Wrong Number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Complaints </a:t>
                      </a:r>
                      <a:r>
                        <a:rPr lang="en-US" sz="1600" u="none" strike="noStrike" dirty="0">
                          <a:effectLst/>
                        </a:rPr>
                        <a:t>on receipt of SMS notifications from people not signed up with us</a:t>
                      </a:r>
                      <a:endParaRPr lang="en-US" sz="1600" b="0" i="0" u="none" strike="noStrike" dirty="0">
                        <a:effectLst/>
                        <a:latin typeface="Baskerville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74858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Enquiry</a:t>
            </a:r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510886"/>
              </p:ext>
            </p:extLst>
          </p:nvPr>
        </p:nvGraphicFramePr>
        <p:xfrm>
          <a:off x="228600" y="914397"/>
          <a:ext cx="8610600" cy="5410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8567"/>
                <a:gridCol w="5262033"/>
              </a:tblGrid>
              <a:tr h="42622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 CATEGORIZATION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 DEFINITION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30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Benefit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Application Process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Enquiries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on benefit requirements, procedures, and grounds for withdrawals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2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Benefit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 Deceased Client Issues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Follow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up on application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30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Benefit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 Increment on Monthly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Pension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Requests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for increase in pension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30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Benefit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 Other Payment Issues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Under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payment, non receipt of payment, returned monies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30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Benefit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 Submission of Documents for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processing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Receipt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of client's withdrawal documents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2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Confirmation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 Date of Birth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Enquiries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on date of birth captured on our database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30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Confirmation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- Details of Next of Kin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 Enquiries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on captured next of kin details on our database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21531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Enquiry Cont’d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612589"/>
              </p:ext>
            </p:extLst>
          </p:nvPr>
        </p:nvGraphicFramePr>
        <p:xfrm>
          <a:off x="304800" y="914400"/>
          <a:ext cx="8382000" cy="5410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400"/>
                <a:gridCol w="4800600"/>
              </a:tblGrid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CATEGORIZATION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</a:rPr>
                        <a:t> DEFINITION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Confirmation of Payment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Clients enquiries on payment received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Dual/Multiple RSA PINs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Complaints/enquiries on multiple registrations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Gift Items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Clients enquiries on expected gift items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Military Refund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Enquiries on payment status for refund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Online Access - Log in Procedure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Guide on online access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714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SMS - Explanation on SMS received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Detailed information on the SMS received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2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Statement Delivery Mode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E-statements request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714">
                <a:tc>
                  <a:txBody>
                    <a:bodyPr/>
                    <a:lstStyle/>
                    <a:p>
                      <a:pPr marL="0" marR="0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</a:rPr>
                        <a:t> Transfer - Cross Border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All enquiries on how to remit contributions from outside Nigeria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04" marR="9104" marT="910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7561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RM Presentation 2004">
  <a:themeElements>
    <a:clrScheme name="1_ARM Presentation 2004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1DACA"/>
      </a:accent1>
      <a:accent2>
        <a:srgbClr val="D3E0E9"/>
      </a:accent2>
      <a:accent3>
        <a:srgbClr val="FFFFFF"/>
      </a:accent3>
      <a:accent4>
        <a:srgbClr val="000000"/>
      </a:accent4>
      <a:accent5>
        <a:srgbClr val="EEEAE1"/>
      </a:accent5>
      <a:accent6>
        <a:srgbClr val="BFCBD3"/>
      </a:accent6>
      <a:hlink>
        <a:srgbClr val="7A9FBA"/>
      </a:hlink>
      <a:folHlink>
        <a:srgbClr val="446882"/>
      </a:folHlink>
    </a:clrScheme>
    <a:fontScheme name="Custom 1">
      <a:majorFont>
        <a:latin typeface="Baskerville"/>
        <a:ea typeface=""/>
        <a:cs typeface=""/>
      </a:majorFont>
      <a:minorFont>
        <a:latin typeface="Baskervil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ARM Presentation 20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M Presentation 20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M Presentation 20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M Presentation 20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M Presentation 20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M Presentation 20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M Presentation 2004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1DACA"/>
        </a:accent1>
        <a:accent2>
          <a:srgbClr val="D3E0E9"/>
        </a:accent2>
        <a:accent3>
          <a:srgbClr val="FFFFFF"/>
        </a:accent3>
        <a:accent4>
          <a:srgbClr val="000000"/>
        </a:accent4>
        <a:accent5>
          <a:srgbClr val="EEEAE1"/>
        </a:accent5>
        <a:accent6>
          <a:srgbClr val="BFCBD3"/>
        </a:accent6>
        <a:hlink>
          <a:srgbClr val="7A9FBA"/>
        </a:hlink>
        <a:folHlink>
          <a:srgbClr val="4468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ARM_ProposalTemplate">
  <a:themeElements>
    <a:clrScheme name="5_ARM_Proposal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Baskerville"/>
        <a:ea typeface=""/>
        <a:cs typeface=""/>
      </a:majorFont>
      <a:minorFont>
        <a:latin typeface="Baskervil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ARM_Proposal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ARM_Proposal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ARM_Proposal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ARM_Proposal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ARM_Proposal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ARM_Proposal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ARM_Proposal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ARM_Proposal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ARM_Proposal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ARM_Proposal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ARM_Proposal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ARM_Proposal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766</Words>
  <Application>Microsoft Office PowerPoint</Application>
  <PresentationFormat>On-screen Show (4:3)</PresentationFormat>
  <Paragraphs>149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1_ARM Presentation 2004</vt:lpstr>
      <vt:lpstr>5_ARM_ProposalTemplate</vt:lpstr>
      <vt:lpstr>PowerPoint Presentation</vt:lpstr>
      <vt:lpstr>INTERACTION CATEGORIES ON NAVISION</vt:lpstr>
      <vt:lpstr>Request</vt:lpstr>
      <vt:lpstr>Request Cont’d</vt:lpstr>
      <vt:lpstr>Request Cont’d</vt:lpstr>
      <vt:lpstr>Request Cont’d</vt:lpstr>
      <vt:lpstr>Complaint</vt:lpstr>
      <vt:lpstr>Enquiry</vt:lpstr>
      <vt:lpstr>Enquiry Cont’d</vt:lpstr>
      <vt:lpstr>Observation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Adetona</dc:creator>
  <cp:lastModifiedBy>David Adetona</cp:lastModifiedBy>
  <cp:revision>15</cp:revision>
  <dcterms:created xsi:type="dcterms:W3CDTF">2016-01-11T14:30:02Z</dcterms:created>
  <dcterms:modified xsi:type="dcterms:W3CDTF">2016-01-14T12:33:44Z</dcterms:modified>
</cp:coreProperties>
</file>